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4"/>
  </p:notesMasterIdLst>
  <p:sldIdLst>
    <p:sldId id="256" r:id="rId5"/>
    <p:sldId id="257" r:id="rId6"/>
    <p:sldId id="258" r:id="rId7"/>
    <p:sldId id="259" r:id="rId8"/>
    <p:sldId id="264" r:id="rId9"/>
    <p:sldId id="261" r:id="rId10"/>
    <p:sldId id="260" r:id="rId11"/>
    <p:sldId id="262" r:id="rId12"/>
    <p:sldId id="26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FA2"/>
    <a:srgbClr val="23B7FA"/>
    <a:srgbClr val="37C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66" autoAdjust="0"/>
    <p:restoredTop sz="41219" autoAdjust="0"/>
  </p:normalViewPr>
  <p:slideViewPr>
    <p:cSldViewPr snapToGrid="0" snapToObjects="1">
      <p:cViewPr>
        <p:scale>
          <a:sx n="94" d="100"/>
          <a:sy n="94" d="100"/>
        </p:scale>
        <p:origin x="-496" y="-80"/>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280"/>
    </p:cViewPr>
  </p:sorterViewPr>
  <p:notesViewPr>
    <p:cSldViewPr snapToGrid="0" snapToObjects="1">
      <p:cViewPr varScale="1">
        <p:scale>
          <a:sx n="112" d="100"/>
          <a:sy n="112" d="100"/>
        </p:scale>
        <p:origin x="-15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4E7905-AFE3-7C46-9698-661F4E707314}" type="datetimeFigureOut">
              <a:rPr lang="en-US" smtClean="0"/>
              <a:t>4/4/17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3D158F-D609-4C45-858B-D8C99E295DE8}" type="slidenum">
              <a:rPr lang="en-US" smtClean="0"/>
              <a:t>‹#›</a:t>
            </a:fld>
            <a:endParaRPr lang="en-US"/>
          </a:p>
        </p:txBody>
      </p:sp>
    </p:spTree>
    <p:extLst>
      <p:ext uri="{BB962C8B-B14F-4D97-AF65-F5344CB8AC3E}">
        <p14:creationId xmlns:p14="http://schemas.microsoft.com/office/powerpoint/2010/main" val="39589562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I've had many software folks tell me that hardware is magic,</a:t>
            </a:r>
            <a:r>
              <a:rPr lang="en-US" sz="1200" kern="1200" baseline="0" dirty="0" smtClean="0">
                <a:solidFill>
                  <a:schemeClr val="tx1"/>
                </a:solidFill>
                <a:latin typeface="+mn-lt"/>
                <a:ea typeface="+mn-ea"/>
                <a:cs typeface="+mn-cs"/>
              </a:rPr>
              <a:t> which it’s not, it’s just electrons</a:t>
            </a:r>
            <a:r>
              <a:rPr lang="en-US" sz="1200" kern="1200" dirty="0" smtClean="0">
                <a:solidFill>
                  <a:schemeClr val="tx1"/>
                </a:solidFill>
                <a:latin typeface="+mn-lt"/>
                <a:ea typeface="+mn-ea"/>
                <a:cs typeface="+mn-cs"/>
              </a:rPr>
              <a:t>.  Before </a:t>
            </a:r>
            <a:r>
              <a:rPr lang="en-US" sz="1200" kern="1200" baseline="0" dirty="0" smtClean="0">
                <a:solidFill>
                  <a:schemeClr val="tx1"/>
                </a:solidFill>
                <a:latin typeface="+mn-lt"/>
                <a:ea typeface="+mn-ea"/>
                <a:cs typeface="+mn-cs"/>
              </a:rPr>
              <a:t>Kali Linux evolved</a:t>
            </a:r>
            <a:r>
              <a:rPr lang="en-US" sz="1200" kern="1200" dirty="0" smtClean="0">
                <a:solidFill>
                  <a:schemeClr val="tx1"/>
                </a:solidFill>
                <a:latin typeface="+mn-lt"/>
                <a:ea typeface="+mn-ea"/>
                <a:cs typeface="+mn-cs"/>
              </a:rPr>
              <a:t>, I couldn’t conduct a port scan, attack a web app with cross site scripting, or crack passwords. I'd like to invite anyone who doesn't consider themselves a hardware person to dabble in this community</a:t>
            </a:r>
            <a:r>
              <a:rPr lang="en-US" sz="1200" kern="1200" baseline="0" dirty="0" smtClean="0">
                <a:solidFill>
                  <a:schemeClr val="tx1"/>
                </a:solidFill>
                <a:latin typeface="+mn-lt"/>
                <a:ea typeface="+mn-ea"/>
                <a:cs typeface="+mn-cs"/>
              </a:rPr>
              <a:t> with these beginner friendly tools and a few seeds of knowledge.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Addressing the next common excuse: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Because hardware hacking requires physical access, many feel this craft is meaningless when one can just unplug the device and POOF! Instant denial of service.</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E3D158F-D609-4C45-858B-D8C99E295DE8}" type="slidenum">
              <a:rPr lang="en-US" smtClean="0"/>
              <a:t>1</a:t>
            </a:fld>
            <a:endParaRPr lang="en-US"/>
          </a:p>
        </p:txBody>
      </p:sp>
    </p:spTree>
    <p:extLst>
      <p:ext uri="{BB962C8B-B14F-4D97-AF65-F5344CB8AC3E}">
        <p14:creationId xmlns:p14="http://schemas.microsoft.com/office/powerpoint/2010/main" val="156720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what?  Sometimes the end gam</a:t>
            </a:r>
            <a:r>
              <a:rPr lang="en-US" baseline="0" dirty="0" smtClean="0"/>
              <a:t>e isn’t a denial of service. I’m sure the companies featured in these headlines would have loved researchers to stop after pulling the plug – but the attackers wanted unsigned code execution, remote listening capabilities, encrypted data, or cash.</a:t>
            </a:r>
          </a:p>
          <a:p>
            <a:endParaRPr lang="en-US" baseline="0" dirty="0" smtClean="0"/>
          </a:p>
        </p:txBody>
      </p:sp>
      <p:sp>
        <p:nvSpPr>
          <p:cNvPr id="4" name="Slide Number Placeholder 3"/>
          <p:cNvSpPr>
            <a:spLocks noGrp="1"/>
          </p:cNvSpPr>
          <p:nvPr>
            <p:ph type="sldNum" sz="quarter" idx="10"/>
          </p:nvPr>
        </p:nvSpPr>
        <p:spPr/>
        <p:txBody>
          <a:bodyPr/>
          <a:lstStyle/>
          <a:p>
            <a:fld id="{EE3D158F-D609-4C45-858B-D8C99E295DE8}" type="slidenum">
              <a:rPr lang="en-US" smtClean="0"/>
              <a:t>2</a:t>
            </a:fld>
            <a:endParaRPr lang="en-US"/>
          </a:p>
        </p:txBody>
      </p:sp>
    </p:spTree>
    <p:extLst>
      <p:ext uri="{BB962C8B-B14F-4D97-AF65-F5344CB8AC3E}">
        <p14:creationId xmlns:p14="http://schemas.microsoft.com/office/powerpoint/2010/main" val="282818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Onto the tools!  These first two can be used to conduct “pluggable” attacks – where one just needs temporary</a:t>
            </a:r>
            <a:r>
              <a:rPr lang="en-US" sz="1200" kern="1200" baseline="0" dirty="0" smtClean="0">
                <a:solidFill>
                  <a:schemeClr val="tx1"/>
                </a:solidFill>
                <a:latin typeface="+mn-lt"/>
                <a:ea typeface="+mn-ea"/>
                <a:cs typeface="+mn-cs"/>
              </a:rPr>
              <a:t>, possibly quick, access to a target.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start with the familiar and easily accessible- the USB port. There's 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tool called a Facedancer that enables python programmers to emulate USB devices. Not a programmer?  An open source fuzzing</a:t>
            </a:r>
            <a:r>
              <a:rPr lang="en-US" sz="1200" kern="1200" baseline="0" dirty="0" smtClean="0">
                <a:solidFill>
                  <a:schemeClr val="tx1"/>
                </a:solidFill>
                <a:latin typeface="+mn-lt"/>
                <a:ea typeface="+mn-ea"/>
                <a:cs typeface="+mn-cs"/>
              </a:rPr>
              <a:t> framework called UMAP(2) will give you a good jump </a:t>
            </a:r>
            <a:r>
              <a:rPr lang="en-US" sz="1200" kern="1200" dirty="0" smtClean="0">
                <a:solidFill>
                  <a:schemeClr val="tx1"/>
                </a:solidFill>
                <a:latin typeface="+mn-lt"/>
                <a:ea typeface="+mn-ea"/>
                <a:cs typeface="+mn-cs"/>
              </a:rPr>
              <a:t>on finding USB</a:t>
            </a:r>
            <a:r>
              <a:rPr lang="en-US" sz="1200" kern="1200" baseline="0" dirty="0" smtClean="0">
                <a:solidFill>
                  <a:schemeClr val="tx1"/>
                </a:solidFill>
                <a:latin typeface="+mn-lt"/>
                <a:ea typeface="+mn-ea"/>
                <a:cs typeface="+mn-cs"/>
              </a:rPr>
              <a:t> traffic your test device can’t handle.  Everything’s a tradeoff though – while the accompanying software makes this a good starting point, it’ll run you close to $75.</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Travis </a:t>
            </a:r>
            <a:r>
              <a:rPr lang="en-US" sz="1200" kern="1200" baseline="0" dirty="0" err="1" smtClean="0">
                <a:solidFill>
                  <a:schemeClr val="tx1"/>
                </a:solidFill>
                <a:latin typeface="+mn-lt"/>
                <a:ea typeface="+mn-ea"/>
                <a:cs typeface="+mn-cs"/>
              </a:rPr>
              <a:t>Goodspeed</a:t>
            </a:r>
            <a:r>
              <a:rPr lang="en-US" sz="1200" kern="1200" baseline="0" dirty="0" smtClean="0">
                <a:solidFill>
                  <a:schemeClr val="tx1"/>
                </a:solidFill>
                <a:latin typeface="+mn-lt"/>
                <a:ea typeface="+mn-ea"/>
                <a:cs typeface="+mn-cs"/>
              </a:rPr>
              <a:t> Facedancer 21: http://</a:t>
            </a:r>
            <a:r>
              <a:rPr lang="en-US" sz="1200" kern="1200" baseline="0" dirty="0" err="1" smtClean="0">
                <a:solidFill>
                  <a:schemeClr val="tx1"/>
                </a:solidFill>
                <a:latin typeface="+mn-lt"/>
                <a:ea typeface="+mn-ea"/>
                <a:cs typeface="+mn-cs"/>
              </a:rPr>
              <a:t>goodfet.sourceforge.net</a:t>
            </a:r>
            <a:r>
              <a:rPr lang="en-US" sz="1200" kern="1200" baseline="0" dirty="0" smtClean="0">
                <a:solidFill>
                  <a:schemeClr val="tx1"/>
                </a:solidFill>
                <a:latin typeface="+mn-lt"/>
                <a:ea typeface="+mn-ea"/>
                <a:cs typeface="+mn-cs"/>
              </a:rPr>
              <a:t>/hardware/facedancer21/ </a:t>
            </a:r>
          </a:p>
          <a:p>
            <a:r>
              <a:rPr lang="en-US" sz="1200" kern="1200" baseline="0" dirty="0" smtClean="0">
                <a:solidFill>
                  <a:schemeClr val="tx1"/>
                </a:solidFill>
                <a:latin typeface="+mn-lt"/>
                <a:ea typeface="+mn-ea"/>
                <a:cs typeface="+mn-cs"/>
              </a:rPr>
              <a:t>Andy Davis UMAP: https://</a:t>
            </a:r>
            <a:r>
              <a:rPr lang="en-US" sz="1200" kern="1200" baseline="0" dirty="0" err="1" smtClean="0">
                <a:solidFill>
                  <a:schemeClr val="tx1"/>
                </a:solidFill>
                <a:latin typeface="+mn-lt"/>
                <a:ea typeface="+mn-ea"/>
                <a:cs typeface="+mn-cs"/>
              </a:rPr>
              <a:t>github.com</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nccgroup</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umap</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Binyamin </a:t>
            </a:r>
            <a:r>
              <a:rPr lang="en-US" sz="1200" kern="1200" baseline="0" dirty="0" err="1" smtClean="0">
                <a:solidFill>
                  <a:schemeClr val="tx1"/>
                </a:solidFill>
                <a:latin typeface="+mn-lt"/>
                <a:ea typeface="+mn-ea"/>
                <a:cs typeface="+mn-cs"/>
              </a:rPr>
              <a:t>Sharet</a:t>
            </a:r>
            <a:r>
              <a:rPr lang="en-US" sz="1200" kern="1200" baseline="0" dirty="0" smtClean="0">
                <a:solidFill>
                  <a:schemeClr val="tx1"/>
                </a:solidFill>
                <a:latin typeface="+mn-lt"/>
                <a:ea typeface="+mn-ea"/>
                <a:cs typeface="+mn-cs"/>
              </a:rPr>
              <a:t> UMAP2+Kitty: https://</a:t>
            </a:r>
            <a:r>
              <a:rPr lang="en-US" sz="1200" kern="1200" baseline="0" dirty="0" err="1" smtClean="0">
                <a:solidFill>
                  <a:schemeClr val="tx1"/>
                </a:solidFill>
                <a:latin typeface="+mn-lt"/>
                <a:ea typeface="+mn-ea"/>
                <a:cs typeface="+mn-cs"/>
              </a:rPr>
              <a:t>github.com</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nccgroup</a:t>
            </a:r>
            <a:r>
              <a:rPr lang="en-US" sz="1200" kern="1200" baseline="0" dirty="0" smtClean="0">
                <a:solidFill>
                  <a:schemeClr val="tx1"/>
                </a:solidFill>
                <a:latin typeface="+mn-lt"/>
                <a:ea typeface="+mn-ea"/>
                <a:cs typeface="+mn-cs"/>
              </a:rPr>
              <a:t>/umap2</a:t>
            </a:r>
          </a:p>
        </p:txBody>
      </p:sp>
      <p:sp>
        <p:nvSpPr>
          <p:cNvPr id="4" name="Slide Number Placeholder 3"/>
          <p:cNvSpPr>
            <a:spLocks noGrp="1"/>
          </p:cNvSpPr>
          <p:nvPr>
            <p:ph type="sldNum" sz="quarter" idx="10"/>
          </p:nvPr>
        </p:nvSpPr>
        <p:spPr/>
        <p:txBody>
          <a:bodyPr/>
          <a:lstStyle/>
          <a:p>
            <a:fld id="{EE3D158F-D609-4C45-858B-D8C99E295DE8}" type="slidenum">
              <a:rPr lang="en-US" smtClean="0"/>
              <a:t>3</a:t>
            </a:fld>
            <a:endParaRPr lang="en-US"/>
          </a:p>
        </p:txBody>
      </p:sp>
    </p:spTree>
    <p:extLst>
      <p:ext uri="{BB962C8B-B14F-4D97-AF65-F5344CB8AC3E}">
        <p14:creationId xmlns:p14="http://schemas.microsoft.com/office/powerpoint/2010/main" val="3009388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a:t>
            </a:r>
            <a:r>
              <a:rPr lang="en-US" baseline="0" dirty="0" smtClean="0"/>
              <a:t> the same lines, for the JavaScript crowd, we have a Raspberry Pi Zero at the super low cost of $5 and a project dubbed PoisonTap that emulates a USB or thunderbolt Ethernet device. This malicious Ethernet device hijacks all network traffic from your target computer and leave behind a few remote back doors as a bonus!  While this tool is cheaper in money, it may cost you more in time due to the smaller community documenting it.</a:t>
            </a:r>
          </a:p>
          <a:p>
            <a:endParaRPr lang="en-US" dirty="0" smtClean="0"/>
          </a:p>
          <a:p>
            <a:r>
              <a:rPr lang="en-US" dirty="0" smtClean="0"/>
              <a:t>Raspberry Pi Zero: https://www.raspberrypi.org/products/pi-zero/</a:t>
            </a:r>
          </a:p>
          <a:p>
            <a:r>
              <a:rPr lang="en-US" dirty="0" smtClean="0"/>
              <a:t>Samy</a:t>
            </a:r>
            <a:r>
              <a:rPr lang="en-US" baseline="0" dirty="0" smtClean="0"/>
              <a:t> Kamkar PoisonTap: https://</a:t>
            </a:r>
            <a:r>
              <a:rPr lang="en-US" baseline="0" dirty="0" err="1" smtClean="0"/>
              <a:t>samy.pl</a:t>
            </a:r>
            <a:r>
              <a:rPr lang="en-US" baseline="0" dirty="0" smtClean="0"/>
              <a:t>/poisontap/</a:t>
            </a:r>
          </a:p>
        </p:txBody>
      </p:sp>
      <p:sp>
        <p:nvSpPr>
          <p:cNvPr id="4" name="Slide Number Placeholder 3"/>
          <p:cNvSpPr>
            <a:spLocks noGrp="1"/>
          </p:cNvSpPr>
          <p:nvPr>
            <p:ph type="sldNum" sz="quarter" idx="10"/>
          </p:nvPr>
        </p:nvSpPr>
        <p:spPr/>
        <p:txBody>
          <a:bodyPr/>
          <a:lstStyle/>
          <a:p>
            <a:fld id="{EE3D158F-D609-4C45-858B-D8C99E295DE8}" type="slidenum">
              <a:rPr lang="en-US" smtClean="0"/>
              <a:t>4</a:t>
            </a:fld>
            <a:endParaRPr lang="en-US"/>
          </a:p>
        </p:txBody>
      </p:sp>
    </p:spTree>
    <p:extLst>
      <p:ext uri="{BB962C8B-B14F-4D97-AF65-F5344CB8AC3E}">
        <p14:creationId xmlns:p14="http://schemas.microsoft.com/office/powerpoint/2010/main" val="322399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get a taste of how to start hacking printed</a:t>
            </a:r>
            <a:r>
              <a:rPr lang="en-US" baseline="0" dirty="0" smtClean="0"/>
              <a:t> circuit boards, or PCBs, found inside your everyday electronics.  We’re going to use this HP Veer, a credit card sized smartphone from 2011.</a:t>
            </a:r>
          </a:p>
          <a:p>
            <a:endParaRPr lang="en-US" baseline="0" dirty="0" smtClean="0"/>
          </a:p>
        </p:txBody>
      </p:sp>
      <p:sp>
        <p:nvSpPr>
          <p:cNvPr id="4" name="Slide Number Placeholder 3"/>
          <p:cNvSpPr>
            <a:spLocks noGrp="1"/>
          </p:cNvSpPr>
          <p:nvPr>
            <p:ph type="sldNum" sz="quarter" idx="10"/>
          </p:nvPr>
        </p:nvSpPr>
        <p:spPr/>
        <p:txBody>
          <a:bodyPr/>
          <a:lstStyle/>
          <a:p>
            <a:fld id="{EE3D158F-D609-4C45-858B-D8C99E295DE8}" type="slidenum">
              <a:rPr lang="en-US" smtClean="0"/>
              <a:t>5</a:t>
            </a:fld>
            <a:endParaRPr lang="en-US"/>
          </a:p>
        </p:txBody>
      </p:sp>
    </p:spTree>
    <p:extLst>
      <p:ext uri="{BB962C8B-B14F-4D97-AF65-F5344CB8AC3E}">
        <p14:creationId xmlns:p14="http://schemas.microsoft.com/office/powerpoint/2010/main" val="403263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used an eyeglasses screwdriver set – the </a:t>
            </a:r>
            <a:r>
              <a:rPr lang="en-US" baseline="0" dirty="0" err="1" smtClean="0"/>
              <a:t>phillips</a:t>
            </a:r>
            <a:r>
              <a:rPr lang="en-US" baseline="0" dirty="0" smtClean="0"/>
              <a:t> on the 4 screws and the flathead for leverage in popping off plastic parts and pulling back thin metal shielding called cans.  Of course, I’m not in the business of putting things back together.  If you are, you may want to consider gentler methods and tools of teardown.</a:t>
            </a:r>
          </a:p>
          <a:p>
            <a:endParaRPr lang="en-US" baseline="0" dirty="0" smtClean="0"/>
          </a:p>
          <a:p>
            <a:r>
              <a:rPr lang="en-US" baseline="0" dirty="0" smtClean="0"/>
              <a:t>Next use your favorite search engine on all the text you can read from the IC chips (plastic, black rectangles) and you’re likely to turn up a processor, highlighted in blue, and some flash memory for firmware highlighted in yellow.</a:t>
            </a:r>
          </a:p>
        </p:txBody>
      </p:sp>
      <p:sp>
        <p:nvSpPr>
          <p:cNvPr id="4" name="Slide Number Placeholder 3"/>
          <p:cNvSpPr>
            <a:spLocks noGrp="1"/>
          </p:cNvSpPr>
          <p:nvPr>
            <p:ph type="sldNum" sz="quarter" idx="10"/>
          </p:nvPr>
        </p:nvSpPr>
        <p:spPr/>
        <p:txBody>
          <a:bodyPr/>
          <a:lstStyle/>
          <a:p>
            <a:fld id="{EE3D158F-D609-4C45-858B-D8C99E295DE8}" type="slidenum">
              <a:rPr lang="en-US" smtClean="0"/>
              <a:t>6</a:t>
            </a:fld>
            <a:endParaRPr lang="en-US"/>
          </a:p>
        </p:txBody>
      </p:sp>
    </p:spTree>
    <p:extLst>
      <p:ext uri="{BB962C8B-B14F-4D97-AF65-F5344CB8AC3E}">
        <p14:creationId xmlns:p14="http://schemas.microsoft.com/office/powerpoint/2010/main" val="418513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Once you’ve found the flash look nearby for any labeled</a:t>
            </a:r>
            <a:r>
              <a:rPr lang="en-US" baseline="0" dirty="0" smtClean="0"/>
              <a:t> debugging pins</a:t>
            </a:r>
            <a:r>
              <a:rPr lang="en-US" dirty="0" smtClean="0"/>
              <a:t>. </a:t>
            </a:r>
            <a:r>
              <a:rPr lang="en-US" baseline="0" dirty="0" smtClean="0"/>
              <a:t>Here’s where the Bus Pirate or Shikra will come in handy. These tools can be paired with the flashrom project to read the binaries from a variety of chips.  The recovered binaries are then ready for your favorite disassembler or friend who specializes in reverse engineering.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Depending on your target, you may also encounter hardware crypto accelerators or other ICs that could be sharing interesting secrets. The ICs typically speak a form of serial communication.  Lucky for us, the Bus Pirate and Shikra enable us to speak and monitor these protocols as well.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program to use with these tools is </a:t>
            </a:r>
            <a:r>
              <a:rPr lang="en-US" baseline="0" dirty="0" err="1" smtClean="0"/>
              <a:t>OpenOCD</a:t>
            </a:r>
            <a:r>
              <a:rPr lang="en-US" baseline="0" dirty="0" smtClean="0"/>
              <a:t> or open on-chip debugging that allows you to halt CPU execution, and read registers or memory as you step through a program. You might use this once you’ve caused a crash and need more information about the state of the processor.  Or, you could use it to confirm code flow you’ve discovered through reverse engineering.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Dangerous Prototypes Bus Pirate: http://</a:t>
            </a:r>
            <a:r>
              <a:rPr lang="en-US" baseline="0" dirty="0" err="1" smtClean="0"/>
              <a:t>dangerousprototypes.com</a:t>
            </a:r>
            <a:r>
              <a:rPr lang="en-US" baseline="0" dirty="0" smtClean="0"/>
              <a:t>/docs/</a:t>
            </a:r>
            <a:r>
              <a:rPr lang="en-US" baseline="0" dirty="0" err="1" smtClean="0"/>
              <a:t>Bus_Pirate</a:t>
            </a:r>
            <a:endParaRPr lang="en-US" baseline="0" dirty="0" smtClean="0"/>
          </a:p>
          <a:p>
            <a:r>
              <a:rPr lang="en-US" baseline="0" dirty="0" err="1" smtClean="0"/>
              <a:t>Xipiter</a:t>
            </a:r>
            <a:r>
              <a:rPr lang="en-US" baseline="0" dirty="0" smtClean="0"/>
              <a:t> Shikra: </a:t>
            </a:r>
            <a:r>
              <a:rPr lang="en-US" baseline="0" dirty="0" smtClean="0"/>
              <a:t>https://int3.cc/products/the-shikra</a:t>
            </a:r>
          </a:p>
          <a:p>
            <a:r>
              <a:rPr lang="en-US" baseline="0" dirty="0" err="1" smtClean="0"/>
              <a:t>Xipiter</a:t>
            </a:r>
            <a:r>
              <a:rPr lang="en-US" baseline="0" dirty="0" smtClean="0"/>
              <a:t> </a:t>
            </a:r>
            <a:r>
              <a:rPr lang="en-US" baseline="0" dirty="0" smtClean="0"/>
              <a:t>Shikra Getting started: http://</a:t>
            </a:r>
            <a:r>
              <a:rPr lang="en-US" baseline="0" dirty="0" err="1" smtClean="0"/>
              <a:t>www.xipiter.com</a:t>
            </a:r>
            <a:r>
              <a:rPr lang="en-US" baseline="0" dirty="0" smtClean="0"/>
              <a:t>/musings/using-the-shikra-to-attack-embedded-systems-getting-started</a:t>
            </a:r>
          </a:p>
          <a:p>
            <a:r>
              <a:rPr lang="en-US" baseline="0" dirty="0" smtClean="0"/>
              <a:t>Flashrom: </a:t>
            </a:r>
            <a:r>
              <a:rPr lang="en-US" dirty="0" smtClean="0"/>
              <a:t>https://</a:t>
            </a:r>
            <a:r>
              <a:rPr lang="en-US" dirty="0" err="1" smtClean="0"/>
              <a:t>www.flashrom.org</a:t>
            </a:r>
            <a:r>
              <a:rPr lang="en-US" dirty="0" smtClean="0"/>
              <a:t>/Flashrom</a:t>
            </a:r>
          </a:p>
          <a:p>
            <a:r>
              <a:rPr lang="en-US" dirty="0" err="1" smtClean="0"/>
              <a:t>OpenOCD</a:t>
            </a:r>
            <a:r>
              <a:rPr lang="en-US" dirty="0" smtClean="0"/>
              <a:t>: http://</a:t>
            </a:r>
            <a:r>
              <a:rPr lang="en-US" dirty="0" err="1" smtClean="0"/>
              <a:t>openocd.org</a:t>
            </a:r>
            <a:r>
              <a:rPr lang="en-US" dirty="0" smtClean="0"/>
              <a:t>/doc/html/</a:t>
            </a:r>
          </a:p>
          <a:p>
            <a:r>
              <a:rPr lang="en-US" dirty="0" smtClean="0"/>
              <a:t>JTAG Debugging of</a:t>
            </a:r>
            <a:r>
              <a:rPr lang="en-US" baseline="0" dirty="0" smtClean="0"/>
              <a:t> processor w/ </a:t>
            </a:r>
            <a:r>
              <a:rPr lang="en-US" baseline="0" dirty="0" err="1" smtClean="0"/>
              <a:t>OpenOCD</a:t>
            </a:r>
            <a:r>
              <a:rPr lang="en-US" baseline="0" dirty="0" smtClean="0"/>
              <a:t>: https://</a:t>
            </a:r>
            <a:r>
              <a:rPr lang="en-US" baseline="0" dirty="0" err="1" smtClean="0"/>
              <a:t>cybermashup.com</a:t>
            </a:r>
            <a:r>
              <a:rPr lang="en-US" baseline="0" dirty="0" smtClean="0"/>
              <a:t>/2014/05/01/</a:t>
            </a:r>
            <a:r>
              <a:rPr lang="en-US" baseline="0" dirty="0" err="1" smtClean="0"/>
              <a:t>jtag</a:t>
            </a:r>
            <a:r>
              <a:rPr lang="en-US" baseline="0" dirty="0" smtClean="0"/>
              <a:t>-debugging-made-easy-with-bus-pirate-and-</a:t>
            </a:r>
            <a:r>
              <a:rPr lang="en-US" baseline="0" dirty="0" err="1" smtClean="0"/>
              <a:t>openocd</a:t>
            </a:r>
            <a:r>
              <a:rPr lang="en-US" baseline="0" dirty="0" smtClean="0"/>
              <a:t>/</a:t>
            </a:r>
            <a:endParaRPr lang="en-US" dirty="0" smtClean="0"/>
          </a:p>
          <a:p>
            <a:endParaRPr lang="en-US" dirty="0" smtClean="0"/>
          </a:p>
          <a:p>
            <a:r>
              <a:rPr lang="en-US" dirty="0" smtClean="0"/>
              <a:t>Do notice: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it seems that Dangerous Prototypes have abandoned the Bus Pirate firmware development (and the Bus Pirate v4 also), despite that their official firmware has never reached a truly stable state: the quantity of bug report threads at forums, especially regarding flashrom, is a direct proof of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attempt to change this desperate situation around BP v4, kallisti5 has started a Bus Pirate community firmware project: to include the important fixes and </a:t>
            </a:r>
            <a:r>
              <a:rPr lang="en-US" dirty="0" err="1" smtClean="0"/>
              <a:t>clean-ups</a:t>
            </a:r>
            <a:r>
              <a:rPr lang="en-US" dirty="0" smtClean="0"/>
              <a:t>, committed by several prominent community members, that Dangerous Prototypes still did not merge to official version of firmware (as of 19.09.2016) - and to continue its' future development.</a:t>
            </a:r>
            <a:endParaRPr lang="en-US" dirty="0"/>
          </a:p>
        </p:txBody>
      </p:sp>
      <p:sp>
        <p:nvSpPr>
          <p:cNvPr id="4" name="Slide Number Placeholder 3"/>
          <p:cNvSpPr>
            <a:spLocks noGrp="1"/>
          </p:cNvSpPr>
          <p:nvPr>
            <p:ph type="sldNum" sz="quarter" idx="10"/>
          </p:nvPr>
        </p:nvSpPr>
        <p:spPr/>
        <p:txBody>
          <a:bodyPr/>
          <a:lstStyle/>
          <a:p>
            <a:fld id="{EE3D158F-D609-4C45-858B-D8C99E295DE8}" type="slidenum">
              <a:rPr lang="en-US" smtClean="0"/>
              <a:t>7</a:t>
            </a:fld>
            <a:endParaRPr lang="en-US"/>
          </a:p>
        </p:txBody>
      </p:sp>
    </p:spTree>
    <p:extLst>
      <p:ext uri="{BB962C8B-B14F-4D97-AF65-F5344CB8AC3E}">
        <p14:creationId xmlns:p14="http://schemas.microsoft.com/office/powerpoint/2010/main" val="60009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little extra money, you can up your game and get closer to the electrons</a:t>
            </a:r>
            <a:r>
              <a:rPr lang="en-US" baseline="0" dirty="0" smtClean="0"/>
              <a:t> in action.  There are a number of USB logic analyzers for less than $200 which will show you what a bunch of signals on the board are doing at the same time. For instance, if you have a few </a:t>
            </a:r>
            <a:r>
              <a:rPr lang="en-US" baseline="0" dirty="0" smtClean="0"/>
              <a:t>processors (main, </a:t>
            </a:r>
            <a:r>
              <a:rPr lang="en-US" baseline="0" dirty="0" err="1" smtClean="0"/>
              <a:t>wi-fi</a:t>
            </a:r>
            <a:r>
              <a:rPr lang="en-US" baseline="0" dirty="0" smtClean="0"/>
              <a:t>, crypto acceleration) and want to know the order in which they boot, this would </a:t>
            </a:r>
            <a:r>
              <a:rPr lang="en-US" baseline="0" smtClean="0"/>
              <a:t>be your tool.</a:t>
            </a:r>
            <a:endParaRPr lang="en-US" dirty="0" smtClean="0"/>
          </a:p>
        </p:txBody>
      </p:sp>
      <p:sp>
        <p:nvSpPr>
          <p:cNvPr id="4" name="Slide Number Placeholder 3"/>
          <p:cNvSpPr>
            <a:spLocks noGrp="1"/>
          </p:cNvSpPr>
          <p:nvPr>
            <p:ph type="sldNum" sz="quarter" idx="10"/>
          </p:nvPr>
        </p:nvSpPr>
        <p:spPr/>
        <p:txBody>
          <a:bodyPr/>
          <a:lstStyle/>
          <a:p>
            <a:fld id="{EE3D158F-D609-4C45-858B-D8C99E295DE8}" type="slidenum">
              <a:rPr lang="en-US" smtClean="0"/>
              <a:t>8</a:t>
            </a:fld>
            <a:endParaRPr lang="en-US"/>
          </a:p>
        </p:txBody>
      </p:sp>
    </p:spTree>
    <p:extLst>
      <p:ext uri="{BB962C8B-B14F-4D97-AF65-F5344CB8AC3E}">
        <p14:creationId xmlns:p14="http://schemas.microsoft.com/office/powerpoint/2010/main" val="251676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Happy hacking,</a:t>
            </a:r>
            <a:r>
              <a:rPr lang="en-US" baseline="0" dirty="0" smtClean="0"/>
              <a:t> y’all.</a:t>
            </a:r>
            <a:endParaRPr lang="en-US" dirty="0"/>
          </a:p>
        </p:txBody>
      </p:sp>
      <p:sp>
        <p:nvSpPr>
          <p:cNvPr id="4" name="Slide Number Placeholder 3"/>
          <p:cNvSpPr>
            <a:spLocks noGrp="1"/>
          </p:cNvSpPr>
          <p:nvPr>
            <p:ph type="sldNum" sz="quarter" idx="10"/>
          </p:nvPr>
        </p:nvSpPr>
        <p:spPr/>
        <p:txBody>
          <a:bodyPr/>
          <a:lstStyle/>
          <a:p>
            <a:fld id="{EE3D158F-D609-4C45-858B-D8C99E295DE8}" type="slidenum">
              <a:rPr lang="en-US" smtClean="0"/>
              <a:t>9</a:t>
            </a:fld>
            <a:endParaRPr lang="en-US"/>
          </a:p>
        </p:txBody>
      </p:sp>
    </p:spTree>
    <p:extLst>
      <p:ext uri="{BB962C8B-B14F-4D97-AF65-F5344CB8AC3E}">
        <p14:creationId xmlns:p14="http://schemas.microsoft.com/office/powerpoint/2010/main" val="125555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4/4/17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4/4/17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dirty="0" smtClean="0"/>
              <a:t>You Can Be a Hardware Hacker, Too!</a:t>
            </a:r>
            <a:endParaRPr lang="en-US" sz="6000" dirty="0"/>
          </a:p>
        </p:txBody>
      </p:sp>
      <p:sp>
        <p:nvSpPr>
          <p:cNvPr id="3" name="Subtitle 2"/>
          <p:cNvSpPr>
            <a:spLocks noGrp="1"/>
          </p:cNvSpPr>
          <p:nvPr>
            <p:ph type="subTitle" idx="1"/>
          </p:nvPr>
        </p:nvSpPr>
        <p:spPr/>
        <p:txBody>
          <a:bodyPr>
            <a:normAutofit/>
          </a:bodyPr>
          <a:lstStyle/>
          <a:p>
            <a:r>
              <a:rPr lang="en-US" sz="4000" dirty="0" smtClean="0"/>
              <a:t>Jennie Kam</a:t>
            </a:r>
          </a:p>
          <a:p>
            <a:r>
              <a:rPr lang="en-US" sz="4000" dirty="0" smtClean="0"/>
              <a:t>   @TXJennieK</a:t>
            </a:r>
            <a:endParaRPr lang="en-US" sz="4000" dirty="0"/>
          </a:p>
        </p:txBody>
      </p:sp>
      <p:pic>
        <p:nvPicPr>
          <p:cNvPr id="4" name="Picture 3" descr="Twitter_Logo_White_On_Bl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761" y="4637254"/>
            <a:ext cx="685800" cy="685800"/>
          </a:xfrm>
          <a:prstGeom prst="rect">
            <a:avLst/>
          </a:prstGeom>
        </p:spPr>
      </p:pic>
    </p:spTree>
    <p:extLst>
      <p:ext uri="{BB962C8B-B14F-4D97-AF65-F5344CB8AC3E}">
        <p14:creationId xmlns:p14="http://schemas.microsoft.com/office/powerpoint/2010/main" val="1583154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scophone-head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42" y="4180363"/>
            <a:ext cx="7238935" cy="1953792"/>
          </a:xfrm>
          <a:prstGeom prst="rect">
            <a:avLst/>
          </a:prstGeom>
          <a:ln w="76200" cmpd="sng">
            <a:solidFill>
              <a:srgbClr val="37CE82"/>
            </a:solidFill>
          </a:ln>
        </p:spPr>
      </p:pic>
      <p:pic>
        <p:nvPicPr>
          <p:cNvPr id="6" name="Picture 5" descr="rooting-head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0" y="653205"/>
            <a:ext cx="8839637" cy="1180805"/>
          </a:xfrm>
          <a:prstGeom prst="rect">
            <a:avLst/>
          </a:prstGeom>
          <a:ln w="76200" cmpd="sng">
            <a:solidFill>
              <a:srgbClr val="1D5FA2"/>
            </a:solidFill>
          </a:ln>
        </p:spPr>
      </p:pic>
      <p:pic>
        <p:nvPicPr>
          <p:cNvPr id="9" name="Picture 8" descr="ps3-headline.png"/>
          <p:cNvPicPr>
            <a:picLocks noChangeAspect="1"/>
          </p:cNvPicPr>
          <p:nvPr/>
        </p:nvPicPr>
        <p:blipFill rotWithShape="1">
          <a:blip r:embed="rId5">
            <a:extLst>
              <a:ext uri="{28A0092B-C50C-407E-A947-70E740481C1C}">
                <a14:useLocalDpi xmlns:a14="http://schemas.microsoft.com/office/drawing/2010/main" val="0"/>
              </a:ext>
            </a:extLst>
          </a:blip>
          <a:srcRect r="5590"/>
          <a:stretch/>
        </p:blipFill>
        <p:spPr>
          <a:xfrm>
            <a:off x="510508" y="2251820"/>
            <a:ext cx="7562672" cy="1665546"/>
          </a:xfrm>
          <a:prstGeom prst="rect">
            <a:avLst/>
          </a:prstGeom>
          <a:ln w="76200" cmpd="sng">
            <a:solidFill>
              <a:srgbClr val="23B7FA"/>
            </a:solidFill>
          </a:ln>
        </p:spPr>
      </p:pic>
      <p:pic>
        <p:nvPicPr>
          <p:cNvPr id="7" name="Picture 6" descr="covertinfo-headli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92580">
            <a:off x="686951" y="4894961"/>
            <a:ext cx="7580965" cy="655651"/>
          </a:xfrm>
          <a:prstGeom prst="rect">
            <a:avLst/>
          </a:prstGeom>
          <a:ln w="76200" cmpd="sng">
            <a:solidFill>
              <a:schemeClr val="tx1"/>
            </a:solidFill>
          </a:ln>
        </p:spPr>
      </p:pic>
      <p:pic>
        <p:nvPicPr>
          <p:cNvPr id="8" name="Picture 7" descr="jackpotting-headlin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78483">
            <a:off x="849007" y="1418050"/>
            <a:ext cx="7529586" cy="2531956"/>
          </a:xfrm>
          <a:prstGeom prst="rect">
            <a:avLst/>
          </a:prstGeom>
          <a:ln w="76200" cmpd="sng">
            <a:solidFill>
              <a:srgbClr val="FF0000"/>
            </a:solidFill>
          </a:ln>
        </p:spPr>
      </p:pic>
    </p:spTree>
    <p:extLst>
      <p:ext uri="{BB962C8B-B14F-4D97-AF65-F5344CB8AC3E}">
        <p14:creationId xmlns:p14="http://schemas.microsoft.com/office/powerpoint/2010/main" val="450285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3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5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12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5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17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tebook_ports_mul.png"/>
          <p:cNvPicPr>
            <a:picLocks noChangeAspect="1"/>
          </p:cNvPicPr>
          <p:nvPr/>
        </p:nvPicPr>
        <p:blipFill rotWithShape="1">
          <a:blip r:embed="rId3">
            <a:extLst>
              <a:ext uri="{28A0092B-C50C-407E-A947-70E740481C1C}">
                <a14:useLocalDpi xmlns:a14="http://schemas.microsoft.com/office/drawing/2010/main" val="0"/>
              </a:ext>
            </a:extLst>
          </a:blip>
          <a:srcRect b="48584"/>
          <a:stretch/>
        </p:blipFill>
        <p:spPr>
          <a:xfrm>
            <a:off x="480977" y="4525841"/>
            <a:ext cx="8128000" cy="1958947"/>
          </a:xfrm>
          <a:prstGeom prst="rect">
            <a:avLst/>
          </a:prstGeom>
        </p:spPr>
      </p:pic>
      <p:pic>
        <p:nvPicPr>
          <p:cNvPr id="3" name="Picture 2" descr="facedancer.jpg"/>
          <p:cNvPicPr>
            <a:picLocks noChangeAspect="1"/>
          </p:cNvPicPr>
          <p:nvPr/>
        </p:nvPicPr>
        <p:blipFill rotWithShape="1">
          <a:blip r:embed="rId4">
            <a:extLst>
              <a:ext uri="{28A0092B-C50C-407E-A947-70E740481C1C}">
                <a14:useLocalDpi xmlns:a14="http://schemas.microsoft.com/office/drawing/2010/main" val="0"/>
              </a:ext>
            </a:extLst>
          </a:blip>
          <a:srcRect l="15663" t="15040" r="18286" b="10423"/>
          <a:stretch/>
        </p:blipFill>
        <p:spPr>
          <a:xfrm>
            <a:off x="558381" y="580929"/>
            <a:ext cx="5716145" cy="4296171"/>
          </a:xfrm>
          <a:prstGeom prst="rect">
            <a:avLst/>
          </a:prstGeom>
        </p:spPr>
      </p:pic>
      <p:sp>
        <p:nvSpPr>
          <p:cNvPr id="7" name="Rectangle 6"/>
          <p:cNvSpPr/>
          <p:nvPr/>
        </p:nvSpPr>
        <p:spPr>
          <a:xfrm>
            <a:off x="3175235" y="287499"/>
            <a:ext cx="5794885" cy="1015663"/>
          </a:xfrm>
          <a:prstGeom prst="rect">
            <a:avLst/>
          </a:prstGeom>
          <a:noFill/>
        </p:spPr>
        <p:txBody>
          <a:bodyPr wrap="square" lIns="91440" tIns="45720" rIns="91440" bIns="45720">
            <a:spAutoFit/>
          </a:bodyPr>
          <a:lstStyle/>
          <a:p>
            <a:pPr algn="r"/>
            <a:r>
              <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Facedancer 21</a:t>
            </a:r>
          </a:p>
        </p:txBody>
      </p:sp>
      <p:sp>
        <p:nvSpPr>
          <p:cNvPr id="8" name="Down Arrow 7"/>
          <p:cNvSpPr/>
          <p:nvPr/>
        </p:nvSpPr>
        <p:spPr>
          <a:xfrm>
            <a:off x="2736107" y="4174582"/>
            <a:ext cx="797186" cy="1107817"/>
          </a:xfrm>
          <a:prstGeom prst="downArrow">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8159" y="1235612"/>
            <a:ext cx="5171961" cy="1015663"/>
          </a:xfrm>
          <a:prstGeom prst="rect">
            <a:avLst/>
          </a:prstGeom>
        </p:spPr>
        <p:txBody>
          <a:bodyPr wrap="square">
            <a:spAutoFit/>
          </a:bodyPr>
          <a:lstStyle/>
          <a:p>
            <a:pPr algn="r"/>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UMAP(2) </a:t>
            </a:r>
            <a:r>
              <a:rPr lang="en-US" sz="6000" b="1" dirty="0">
                <a:ln w="28575" cmpd="sng">
                  <a:solidFill>
                    <a:schemeClr val="tx1"/>
                  </a:solidFill>
                  <a:prstDash val="solid"/>
                </a:ln>
                <a:solidFill>
                  <a:schemeClr val="bg1"/>
                </a:solidFill>
                <a:effectLst>
                  <a:outerShdw blurRad="41275" dist="20320" dir="1800000" algn="tl" rotWithShape="0">
                    <a:srgbClr val="000000">
                      <a:alpha val="40000"/>
                    </a:srgbClr>
                  </a:outerShdw>
                </a:effectLst>
              </a:rPr>
              <a:t>fuzzer</a:t>
            </a:r>
          </a:p>
        </p:txBody>
      </p:sp>
    </p:spTree>
    <p:extLst>
      <p:ext uri="{BB962C8B-B14F-4D97-AF65-F5344CB8AC3E}">
        <p14:creationId xmlns:p14="http://schemas.microsoft.com/office/powerpoint/2010/main" val="208003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ntr" presetSubtype="0" fill="hold" grpId="1" nodeType="withEffect">
                                  <p:stCondLst>
                                    <p:cond delay="13000"/>
                                  </p:stCondLst>
                                  <p:childTnLst>
                                    <p:set>
                                      <p:cBhvr>
                                        <p:cTn id="8" dur="1" fill="hold">
                                          <p:stCondLst>
                                            <p:cond delay="0"/>
                                          </p:stCondLst>
                                        </p:cTn>
                                        <p:tgtEl>
                                          <p:spTgt spid="8"/>
                                        </p:tgtEl>
                                        <p:attrNameLst>
                                          <p:attrName>style.visibility</p:attrName>
                                        </p:attrNameLst>
                                      </p:cBhvr>
                                      <p:to>
                                        <p:strVal val="visible"/>
                                      </p:to>
                                    </p:set>
                                    <p:animEffect transition="in" filter="dissolve">
                                      <p:cBhvr>
                                        <p:cTn id="9" dur="500"/>
                                        <p:tgtEl>
                                          <p:spTgt spid="8"/>
                                        </p:tgtEl>
                                      </p:cBhvr>
                                    </p:animEffect>
                                  </p:childTnLst>
                                </p:cTn>
                              </p:par>
                              <p:par>
                                <p:cTn id="10" presetID="9" presetClass="entr" presetSubtype="0" fill="hold" nodeType="withEffect">
                                  <p:stCondLst>
                                    <p:cond delay="150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1" presetClass="entr" presetSubtype="0" fill="hold" grpId="0" nodeType="withEffect">
                                  <p:stCondLst>
                                    <p:cond delay="1700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2200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1"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tebook_ports_mul.png"/>
          <p:cNvPicPr>
            <a:picLocks noChangeAspect="1"/>
          </p:cNvPicPr>
          <p:nvPr/>
        </p:nvPicPr>
        <p:blipFill rotWithShape="1">
          <a:blip r:embed="rId3">
            <a:extLst>
              <a:ext uri="{28A0092B-C50C-407E-A947-70E740481C1C}">
                <a14:useLocalDpi xmlns:a14="http://schemas.microsoft.com/office/drawing/2010/main" val="0"/>
              </a:ext>
            </a:extLst>
          </a:blip>
          <a:srcRect b="48584"/>
          <a:stretch/>
        </p:blipFill>
        <p:spPr>
          <a:xfrm>
            <a:off x="480977" y="4525841"/>
            <a:ext cx="8128000" cy="1958947"/>
          </a:xfrm>
          <a:prstGeom prst="rect">
            <a:avLst/>
          </a:prstGeom>
        </p:spPr>
      </p:pic>
      <p:pic>
        <p:nvPicPr>
          <p:cNvPr id="5" name="Picture 4" descr="poisontap2.jpg"/>
          <p:cNvPicPr>
            <a:picLocks noChangeAspect="1"/>
          </p:cNvPicPr>
          <p:nvPr/>
        </p:nvPicPr>
        <p:blipFill rotWithShape="1">
          <a:blip r:embed="rId4">
            <a:extLst>
              <a:ext uri="{28A0092B-C50C-407E-A947-70E740481C1C}">
                <a14:useLocalDpi xmlns:a14="http://schemas.microsoft.com/office/drawing/2010/main" val="0"/>
              </a:ext>
            </a:extLst>
          </a:blip>
          <a:srcRect l="13298" t="27973" r="22424" b="21990"/>
          <a:stretch/>
        </p:blipFill>
        <p:spPr>
          <a:xfrm>
            <a:off x="635045" y="891659"/>
            <a:ext cx="5877563" cy="3431532"/>
          </a:xfrm>
          <a:prstGeom prst="rect">
            <a:avLst/>
          </a:prstGeom>
        </p:spPr>
      </p:pic>
      <p:sp>
        <p:nvSpPr>
          <p:cNvPr id="8" name="Down Arrow 7"/>
          <p:cNvSpPr/>
          <p:nvPr/>
        </p:nvSpPr>
        <p:spPr>
          <a:xfrm>
            <a:off x="1790291" y="4188092"/>
            <a:ext cx="452641" cy="1094307"/>
          </a:xfrm>
          <a:prstGeom prst="downArrow">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2915532" y="4188092"/>
            <a:ext cx="452641" cy="1094307"/>
          </a:xfrm>
          <a:prstGeom prst="downArrow">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175235" y="287499"/>
            <a:ext cx="5794885" cy="1015663"/>
          </a:xfrm>
          <a:prstGeom prst="rect">
            <a:avLst/>
          </a:prstGeom>
          <a:noFill/>
        </p:spPr>
        <p:txBody>
          <a:bodyPr wrap="square" lIns="91440" tIns="45720" rIns="91440" bIns="45720">
            <a:spAutoFit/>
          </a:bodyPr>
          <a:lstStyle/>
          <a:p>
            <a:pPr algn="r"/>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Raspberry Pi Zero</a:t>
            </a:r>
            <a:endPar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sp>
        <p:nvSpPr>
          <p:cNvPr id="12" name="Rectangle 11"/>
          <p:cNvSpPr/>
          <p:nvPr/>
        </p:nvSpPr>
        <p:spPr>
          <a:xfrm>
            <a:off x="3798159" y="1235612"/>
            <a:ext cx="5171961" cy="1015663"/>
          </a:xfrm>
          <a:prstGeom prst="rect">
            <a:avLst/>
          </a:prstGeom>
        </p:spPr>
        <p:txBody>
          <a:bodyPr wrap="square">
            <a:spAutoFit/>
          </a:bodyPr>
          <a:lstStyle/>
          <a:p>
            <a:pPr algn="r"/>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PoisonTap</a:t>
            </a:r>
            <a:endParaRPr lang="en-US" sz="6000" b="1" dirty="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sp>
        <p:nvSpPr>
          <p:cNvPr id="10" name="Down Arrow 9"/>
          <p:cNvSpPr/>
          <p:nvPr/>
        </p:nvSpPr>
        <p:spPr>
          <a:xfrm>
            <a:off x="2321027" y="4191882"/>
            <a:ext cx="452641" cy="1094307"/>
          </a:xfrm>
          <a:prstGeom prst="downArrow">
            <a:avLst/>
          </a:prstGeom>
          <a:solidFill>
            <a:schemeClr val="bg1"/>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98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 presetClass="entr" presetSubtype="0" fill="hold" grpId="0" nodeType="withEffect">
                                  <p:stCondLst>
                                    <p:cond delay="700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grpId="0" nodeType="withEffect">
                                  <p:stCondLst>
                                    <p:cond delay="1000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2717_hwTeardown_palm 001.JPG"/>
          <p:cNvPicPr>
            <a:picLocks noChangeAspect="1"/>
          </p:cNvPicPr>
          <p:nvPr/>
        </p:nvPicPr>
        <p:blipFill rotWithShape="1">
          <a:blip r:embed="rId3">
            <a:extLst>
              <a:ext uri="{28A0092B-C50C-407E-A947-70E740481C1C}">
                <a14:useLocalDpi xmlns:a14="http://schemas.microsoft.com/office/drawing/2010/main" val="0"/>
              </a:ext>
            </a:extLst>
          </a:blip>
          <a:srcRect l="18027" t="20648" r="20945" b="25966"/>
          <a:stretch/>
        </p:blipFill>
        <p:spPr>
          <a:xfrm rot="5400000">
            <a:off x="3742724" y="1486098"/>
            <a:ext cx="5580307" cy="3661202"/>
          </a:xfrm>
          <a:prstGeom prst="rect">
            <a:avLst/>
          </a:prstGeom>
        </p:spPr>
      </p:pic>
      <p:pic>
        <p:nvPicPr>
          <p:cNvPr id="3" name="Picture 2" descr="032717_hwTeardown_palm 002.JPG"/>
          <p:cNvPicPr>
            <a:picLocks noChangeAspect="1"/>
          </p:cNvPicPr>
          <p:nvPr/>
        </p:nvPicPr>
        <p:blipFill rotWithShape="1">
          <a:blip r:embed="rId4">
            <a:extLst>
              <a:ext uri="{28A0092B-C50C-407E-A947-70E740481C1C}">
                <a14:useLocalDpi xmlns:a14="http://schemas.microsoft.com/office/drawing/2010/main" val="0"/>
              </a:ext>
            </a:extLst>
          </a:blip>
          <a:srcRect l="17879" t="15365" r="17695" b="24551"/>
          <a:stretch/>
        </p:blipFill>
        <p:spPr>
          <a:xfrm rot="5400000">
            <a:off x="-141284" y="1365111"/>
            <a:ext cx="5580308" cy="3903175"/>
          </a:xfrm>
          <a:prstGeom prst="rect">
            <a:avLst/>
          </a:prstGeom>
        </p:spPr>
      </p:pic>
    </p:spTree>
    <p:extLst>
      <p:ext uri="{BB962C8B-B14F-4D97-AF65-F5344CB8AC3E}">
        <p14:creationId xmlns:p14="http://schemas.microsoft.com/office/powerpoint/2010/main" val="260511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032717_hwTeardown_palm 018.JPG"/>
          <p:cNvPicPr>
            <a:picLocks noChangeAspect="1"/>
          </p:cNvPicPr>
          <p:nvPr/>
        </p:nvPicPr>
        <p:blipFill rotWithShape="1">
          <a:blip r:embed="rId3">
            <a:extLst>
              <a:ext uri="{28A0092B-C50C-407E-A947-70E740481C1C}">
                <a14:useLocalDpi xmlns:a14="http://schemas.microsoft.com/office/drawing/2010/main" val="0"/>
              </a:ext>
            </a:extLst>
          </a:blip>
          <a:srcRect l="6121" r="5202"/>
          <a:stretch/>
        </p:blipFill>
        <p:spPr>
          <a:xfrm rot="16200000">
            <a:off x="-281500" y="1052025"/>
            <a:ext cx="5481663" cy="4377351"/>
          </a:xfrm>
          <a:prstGeom prst="rect">
            <a:avLst/>
          </a:prstGeom>
        </p:spPr>
      </p:pic>
      <p:pic>
        <p:nvPicPr>
          <p:cNvPr id="9" name="Picture 8" descr="pal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495" y="499868"/>
            <a:ext cx="3898504" cy="5481664"/>
          </a:xfrm>
          <a:prstGeom prst="rect">
            <a:avLst/>
          </a:prstGeom>
        </p:spPr>
      </p:pic>
      <p:sp>
        <p:nvSpPr>
          <p:cNvPr id="3" name="Rectangle 2"/>
          <p:cNvSpPr/>
          <p:nvPr/>
        </p:nvSpPr>
        <p:spPr>
          <a:xfrm>
            <a:off x="1749729" y="3941526"/>
            <a:ext cx="966110" cy="922064"/>
          </a:xfrm>
          <a:prstGeom prst="rect">
            <a:avLst/>
          </a:prstGeom>
          <a:noFill/>
          <a:ln w="76200" cmpd="sng">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7050064" y="965945"/>
            <a:ext cx="1043406" cy="1330749"/>
          </a:xfrm>
          <a:prstGeom prst="rect">
            <a:avLst/>
          </a:prstGeom>
          <a:noFill/>
          <a:ln w="76200" cmpd="sng">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4439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60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2000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93097" y="1101478"/>
            <a:ext cx="5794885" cy="4599730"/>
            <a:chOff x="2893097" y="1196048"/>
            <a:chExt cx="5794885" cy="4599730"/>
          </a:xfrm>
        </p:grpSpPr>
        <p:pic>
          <p:nvPicPr>
            <p:cNvPr id="2" name="Picture 1" descr="shikra2.jpg"/>
            <p:cNvPicPr>
              <a:picLocks noChangeAspect="1"/>
            </p:cNvPicPr>
            <p:nvPr/>
          </p:nvPicPr>
          <p:blipFill rotWithShape="1">
            <a:blip r:embed="rId3">
              <a:extLst>
                <a:ext uri="{28A0092B-C50C-407E-A947-70E740481C1C}">
                  <a14:useLocalDpi xmlns:a14="http://schemas.microsoft.com/office/drawing/2010/main" val="0"/>
                </a:ext>
              </a:extLst>
            </a:blip>
            <a:srcRect l="8871" t="13199" r="16312" b="9185"/>
            <a:stretch/>
          </p:blipFill>
          <p:spPr>
            <a:xfrm>
              <a:off x="4053491" y="2187548"/>
              <a:ext cx="4634491" cy="3608230"/>
            </a:xfrm>
            <a:prstGeom prst="rect">
              <a:avLst/>
            </a:prstGeom>
          </p:spPr>
        </p:pic>
        <p:sp>
          <p:nvSpPr>
            <p:cNvPr id="5" name="Rectangle 4"/>
            <p:cNvSpPr/>
            <p:nvPr/>
          </p:nvSpPr>
          <p:spPr>
            <a:xfrm>
              <a:off x="2893097" y="1196048"/>
              <a:ext cx="5794885" cy="1015663"/>
            </a:xfrm>
            <a:prstGeom prst="rect">
              <a:avLst/>
            </a:prstGeom>
            <a:noFill/>
          </p:spPr>
          <p:txBody>
            <a:bodyPr wrap="square" lIns="91440" tIns="45720" rIns="91440" bIns="45720">
              <a:spAutoFit/>
            </a:bodyPr>
            <a:lstStyle/>
            <a:p>
              <a:pPr algn="r"/>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Shikra</a:t>
              </a:r>
              <a:endPar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grpSp>
      <p:sp>
        <p:nvSpPr>
          <p:cNvPr id="6" name="Rectangle 5"/>
          <p:cNvSpPr/>
          <p:nvPr/>
        </p:nvSpPr>
        <p:spPr>
          <a:xfrm>
            <a:off x="277792" y="5336715"/>
            <a:ext cx="5794885" cy="1015663"/>
          </a:xfrm>
          <a:prstGeom prst="rect">
            <a:avLst/>
          </a:prstGeom>
          <a:noFill/>
        </p:spPr>
        <p:txBody>
          <a:bodyPr wrap="square" lIns="91440" tIns="45720" rIns="91440" bIns="45720">
            <a:spAutoFit/>
          </a:bodyPr>
          <a:lstStyle/>
          <a:p>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 flashrom.org</a:t>
            </a:r>
            <a:endPar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grpSp>
        <p:nvGrpSpPr>
          <p:cNvPr id="7" name="Group 6"/>
          <p:cNvGrpSpPr/>
          <p:nvPr/>
        </p:nvGrpSpPr>
        <p:grpSpPr>
          <a:xfrm>
            <a:off x="147866" y="196002"/>
            <a:ext cx="5897787" cy="4010100"/>
            <a:chOff x="174890" y="317592"/>
            <a:chExt cx="5897787" cy="4010100"/>
          </a:xfrm>
        </p:grpSpPr>
        <p:pic>
          <p:nvPicPr>
            <p:cNvPr id="3" name="Picture 2" descr="Bus Pirate v3.6interface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90" y="709381"/>
              <a:ext cx="4824415" cy="3618311"/>
            </a:xfrm>
            <a:prstGeom prst="rect">
              <a:avLst/>
            </a:prstGeom>
          </p:spPr>
        </p:pic>
        <p:sp>
          <p:nvSpPr>
            <p:cNvPr id="4" name="Rectangle 3"/>
            <p:cNvSpPr/>
            <p:nvPr/>
          </p:nvSpPr>
          <p:spPr>
            <a:xfrm>
              <a:off x="277792" y="317592"/>
              <a:ext cx="5794885" cy="1015663"/>
            </a:xfrm>
            <a:prstGeom prst="rect">
              <a:avLst/>
            </a:prstGeom>
            <a:noFill/>
          </p:spPr>
          <p:txBody>
            <a:bodyPr wrap="square" lIns="91440" tIns="45720" rIns="91440" bIns="45720">
              <a:spAutoFit/>
            </a:bodyPr>
            <a:lstStyle/>
            <a:p>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Bus Pirate</a:t>
              </a:r>
              <a:endPar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grpSp>
      <p:sp>
        <p:nvSpPr>
          <p:cNvPr id="9" name="Rectangle 8"/>
          <p:cNvSpPr/>
          <p:nvPr/>
        </p:nvSpPr>
        <p:spPr>
          <a:xfrm>
            <a:off x="281560" y="5340505"/>
            <a:ext cx="5794885" cy="1015663"/>
          </a:xfrm>
          <a:prstGeom prst="rect">
            <a:avLst/>
          </a:prstGeom>
          <a:noFill/>
        </p:spPr>
        <p:txBody>
          <a:bodyPr wrap="square" lIns="91440" tIns="45720" rIns="91440" bIns="45720">
            <a:spAutoFit/>
          </a:bodyPr>
          <a:lstStyle/>
          <a:p>
            <a:r>
              <a:rPr lang="en-US" sz="6000" b="1"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 </a:t>
            </a:r>
            <a:r>
              <a:rPr lang="en-US" sz="6000" b="1" dirty="0" err="1" smtClean="0">
                <a:ln w="28575" cmpd="sng">
                  <a:solidFill>
                    <a:schemeClr val="tx1"/>
                  </a:solidFill>
                  <a:prstDash val="solid"/>
                </a:ln>
                <a:solidFill>
                  <a:schemeClr val="bg1"/>
                </a:solidFill>
                <a:effectLst>
                  <a:outerShdw blurRad="41275" dist="20320" dir="1800000" algn="tl" rotWithShape="0">
                    <a:srgbClr val="000000">
                      <a:alpha val="40000"/>
                    </a:srgbClr>
                  </a:outerShdw>
                </a:effectLst>
              </a:rPr>
              <a:t>OpenOCD</a:t>
            </a:r>
            <a:endParaRPr lang="en-US" sz="6000" b="1" cap="none" spc="0" dirty="0" smtClean="0">
              <a:ln w="28575" cmpd="sng">
                <a:solidFill>
                  <a:schemeClr val="tx1"/>
                </a:solidFill>
                <a:prstDash val="solid"/>
              </a:ln>
              <a:solidFill>
                <a:schemeClr val="bg1"/>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2703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7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9" presetClass="entr" presetSubtype="0" fill="hold" grpId="0" nodeType="withEffect">
                                  <p:stCondLst>
                                    <p:cond delay="130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xit" presetSubtype="0" fill="hold" grpId="1" nodeType="withEffect">
                                  <p:stCondLst>
                                    <p:cond delay="2400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grpId="0" nodeType="withEffect">
                                  <p:stCondLst>
                                    <p:cond delay="4500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3-28 at 2.04.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923692"/>
          </a:xfrm>
          <a:prstGeom prst="rect">
            <a:avLst/>
          </a:prstGeom>
        </p:spPr>
      </p:pic>
      <p:pic>
        <p:nvPicPr>
          <p:cNvPr id="6" name="Picture 5" descr="Screen Shot 2017-03-28 at 2.03.34 AM.png"/>
          <p:cNvPicPr>
            <a:picLocks noChangeAspect="1"/>
          </p:cNvPicPr>
          <p:nvPr/>
        </p:nvPicPr>
        <p:blipFill rotWithShape="1">
          <a:blip r:embed="rId4">
            <a:extLst>
              <a:ext uri="{28A0092B-C50C-407E-A947-70E740481C1C}">
                <a14:useLocalDpi xmlns:a14="http://schemas.microsoft.com/office/drawing/2010/main" val="0"/>
              </a:ext>
            </a:extLst>
          </a:blip>
          <a:srcRect r="23370"/>
          <a:stretch/>
        </p:blipFill>
        <p:spPr>
          <a:xfrm>
            <a:off x="173933" y="2259530"/>
            <a:ext cx="6014396" cy="4368800"/>
          </a:xfrm>
          <a:prstGeom prst="rect">
            <a:avLst/>
          </a:prstGeom>
          <a:ln w="28575" cmpd="sng">
            <a:solidFill>
              <a:schemeClr val="bg1"/>
            </a:solidFill>
          </a:ln>
        </p:spPr>
      </p:pic>
      <p:sp>
        <p:nvSpPr>
          <p:cNvPr id="8" name="Rectangle 7"/>
          <p:cNvSpPr/>
          <p:nvPr/>
        </p:nvSpPr>
        <p:spPr>
          <a:xfrm>
            <a:off x="3722428" y="3239008"/>
            <a:ext cx="966110" cy="489745"/>
          </a:xfrm>
          <a:prstGeom prst="rect">
            <a:avLst/>
          </a:prstGeom>
          <a:solidFill>
            <a:schemeClr val="tx1"/>
          </a:solidFill>
          <a:ln w="76200" cmpd="sng">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 name="Rectangle 8"/>
          <p:cNvSpPr/>
          <p:nvPr/>
        </p:nvSpPr>
        <p:spPr>
          <a:xfrm>
            <a:off x="942803" y="203054"/>
            <a:ext cx="966110" cy="215755"/>
          </a:xfrm>
          <a:prstGeom prst="rect">
            <a:avLst/>
          </a:prstGeom>
          <a:solidFill>
            <a:schemeClr val="tx1"/>
          </a:solidFill>
          <a:ln w="76200" cmpd="sng">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0377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4815" y="1115690"/>
            <a:ext cx="8404238" cy="830997"/>
          </a:xfrm>
          <a:prstGeom prst="rect">
            <a:avLst/>
          </a:prstGeom>
          <a:noFill/>
        </p:spPr>
        <p:txBody>
          <a:bodyPr wrap="square" lIns="91440" tIns="45720" rIns="91440" bIns="45720">
            <a:spAutoFit/>
          </a:bodyPr>
          <a:lstStyle/>
          <a:p>
            <a:pPr algn="ctr"/>
            <a:r>
              <a:rPr lang="en-US" sz="4800" b="1" dirty="0" smtClean="0">
                <a:ln w="28575" cmpd="sng">
                  <a:noFill/>
                  <a:prstDash val="solid"/>
                </a:ln>
                <a:solidFill>
                  <a:srgbClr val="000000"/>
                </a:solidFill>
              </a:rPr>
              <a:t>That’s NOT all folks!</a:t>
            </a:r>
          </a:p>
        </p:txBody>
      </p:sp>
      <p:sp>
        <p:nvSpPr>
          <p:cNvPr id="6" name="Rectangle 5"/>
          <p:cNvSpPr/>
          <p:nvPr/>
        </p:nvSpPr>
        <p:spPr>
          <a:xfrm>
            <a:off x="0" y="2629586"/>
            <a:ext cx="9144000" cy="2862322"/>
          </a:xfrm>
          <a:prstGeom prst="rect">
            <a:avLst/>
          </a:prstGeom>
        </p:spPr>
        <p:txBody>
          <a:bodyPr wrap="square">
            <a:spAutoFit/>
          </a:bodyPr>
          <a:lstStyle/>
          <a:p>
            <a:pPr algn="ctr"/>
            <a:r>
              <a:rPr lang="en-US" sz="4800" b="1" dirty="0">
                <a:ln w="28575" cmpd="sng">
                  <a:noFill/>
                  <a:prstDash val="solid"/>
                </a:ln>
              </a:rPr>
              <a:t>Let’s continue the conversation:</a:t>
            </a:r>
          </a:p>
          <a:p>
            <a:pPr algn="ctr"/>
            <a:r>
              <a:rPr lang="en-US" sz="6600" b="1" dirty="0">
                <a:ln w="19050" cmpd="sng">
                  <a:solidFill>
                    <a:schemeClr val="tx1"/>
                  </a:solidFill>
                  <a:prstDash val="solid"/>
                </a:ln>
                <a:solidFill>
                  <a:schemeClr val="accent2">
                    <a:lumMod val="75000"/>
                  </a:schemeClr>
                </a:solidFill>
              </a:rPr>
              <a:t>@TXJennieK</a:t>
            </a:r>
          </a:p>
          <a:p>
            <a:pPr algn="ctr"/>
            <a:r>
              <a:rPr lang="en-US" sz="6600" b="1" dirty="0">
                <a:ln w="19050" cmpd="sng">
                  <a:solidFill>
                    <a:schemeClr val="tx1"/>
                  </a:solidFill>
                  <a:prstDash val="solid"/>
                </a:ln>
                <a:solidFill>
                  <a:schemeClr val="accent2">
                    <a:lumMod val="75000"/>
                  </a:schemeClr>
                </a:solidFill>
              </a:rPr>
              <a:t>github.com/TXJennieK</a:t>
            </a:r>
            <a:endParaRPr lang="en-US" sz="6600" dirty="0">
              <a:ln w="19050" cmpd="sng">
                <a:solidFill>
                  <a:schemeClr val="tx1"/>
                </a:solidFill>
                <a:prstDash val="solid"/>
              </a:ln>
              <a:solidFill>
                <a:schemeClr val="accent2">
                  <a:lumMod val="75000"/>
                </a:schemeClr>
              </a:solidFill>
            </a:endParaRPr>
          </a:p>
        </p:txBody>
      </p:sp>
    </p:spTree>
    <p:extLst>
      <p:ext uri="{BB962C8B-B14F-4D97-AF65-F5344CB8AC3E}">
        <p14:creationId xmlns:p14="http://schemas.microsoft.com/office/powerpoint/2010/main" val="3820988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6821</TotalTime>
  <Words>1150</Words>
  <Application>Microsoft Macintosh PowerPoint</Application>
  <PresentationFormat>On-screen Show (4:3)</PresentationFormat>
  <Paragraphs>62</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You Can Be a Hardware Hacker,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Jennie Kam</cp:lastModifiedBy>
  <cp:revision>166</cp:revision>
  <dcterms:created xsi:type="dcterms:W3CDTF">2010-04-12T23:12:02Z</dcterms:created>
  <dcterms:modified xsi:type="dcterms:W3CDTF">2017-04-05T04:35:08Z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